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2918400" cy="43891200"/>
  <p:notesSz cx="6953250" cy="923925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Nunito" pitchFamily="2" charset="0"/>
      <p:regular r:id="rId8"/>
      <p:bold r:id="rId9"/>
      <p:italic r:id="rId10"/>
      <p:boldItalic r:id="rId11"/>
    </p:embeddedFont>
    <p:embeddedFont>
      <p:font typeface="Open Sans" panose="020B0606030504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824">
          <p15:clr>
            <a:srgbClr val="A4A3A4"/>
          </p15:clr>
        </p15:guide>
        <p15:guide id="2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33" d="100"/>
          <a:sy n="33" d="100"/>
        </p:scale>
        <p:origin x="1446" y="-924"/>
      </p:cViewPr>
      <p:guideLst>
        <p:guide orient="horz" pos="13824"/>
        <p:guide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10" Type="http://schemas.openxmlformats.org/officeDocument/2006/relationships/font" Target="fonts/font7.fntdata"/><Relationship Id="rId19" Type="http://schemas.openxmlformats.org/officeDocument/2006/relationships/tableStyles" Target="tableStyles.xml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png>
</file>

<file path=ppt/media/image3.pn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59100" y="692925"/>
            <a:ext cx="4635725" cy="3464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76463" y="692150"/>
            <a:ext cx="2600325" cy="3465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4 Content" type="fourObj">
  <p:cSld name="FOUR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645445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645446" y="10240435"/>
            <a:ext cx="14756606" cy="14382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16516352" y="10240435"/>
            <a:ext cx="14756606" cy="14382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3"/>
          </p:nvPr>
        </p:nvSpPr>
        <p:spPr>
          <a:xfrm>
            <a:off x="1645446" y="24826384"/>
            <a:ext cx="14756606" cy="1438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4"/>
          </p:nvPr>
        </p:nvSpPr>
        <p:spPr>
          <a:xfrm>
            <a:off x="16516352" y="24826384"/>
            <a:ext cx="14756606" cy="1438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6451999" y="30723424"/>
            <a:ext cx="19751280" cy="36279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>
            <a:spLocks noGrp="1"/>
          </p:cNvSpPr>
          <p:nvPr>
            <p:ph type="pic" idx="2"/>
          </p:nvPr>
        </p:nvSpPr>
        <p:spPr>
          <a:xfrm>
            <a:off x="6451999" y="3922184"/>
            <a:ext cx="19751280" cy="26333450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6451999" y="34351389"/>
            <a:ext cx="19751280" cy="5149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974850" y="9911028"/>
            <a:ext cx="28968700" cy="296275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 rot="5400000">
            <a:off x="8843370" y="16779545"/>
            <a:ext cx="37452300" cy="740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 rot="5400000">
            <a:off x="-6027539" y="9429817"/>
            <a:ext cx="37452300" cy="22106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ctrTitle"/>
          </p:nvPr>
        </p:nvSpPr>
        <p:spPr>
          <a:xfrm>
            <a:off x="2469358" y="13635568"/>
            <a:ext cx="27979688" cy="9406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937523" y="24870834"/>
            <a:ext cx="23043356" cy="11218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198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None/>
              <a:defRPr/>
            </a:lvl1pPr>
            <a:lvl2pPr lvl="1" algn="ctr">
              <a:spcBef>
                <a:spcPts val="1725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None/>
              <a:defRPr/>
            </a:lvl2pPr>
            <a:lvl3pPr lvl="2" algn="ctr">
              <a:spcBef>
                <a:spcPts val="1485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None/>
              <a:defRPr/>
            </a:lvl3pPr>
            <a:lvl4pPr lvl="3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4pPr>
            <a:lvl5pPr lvl="4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5pPr>
            <a:lvl6pPr lvl="5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6pPr>
            <a:lvl7pPr lvl="6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7pPr>
            <a:lvl8pPr lvl="7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8pPr>
            <a:lvl9pPr lvl="8" algn="ctr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1645444" y="10240434"/>
            <a:ext cx="29627512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2600325" y="28204589"/>
            <a:ext cx="27980878" cy="8716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000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2600325" y="18603384"/>
            <a:ext cx="27980878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/>
            </a:lvl1pPr>
            <a:lvl2pPr marL="914400" lvl="1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/>
            </a:lvl2pPr>
            <a:lvl3pPr marL="1371600" lvl="2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3pPr>
            <a:lvl4pPr marL="1828800" lvl="3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4pPr>
            <a:lvl5pPr marL="2286000" lvl="4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5pPr>
            <a:lvl6pPr marL="2743200" lvl="5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6pPr>
            <a:lvl7pPr marL="3200400" lvl="6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7pPr>
            <a:lvl8pPr marL="3657600" lvl="7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8pPr>
            <a:lvl9pPr marL="4114800" lvl="8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645446" y="10240434"/>
            <a:ext cx="14756606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6516352" y="10240434"/>
            <a:ext cx="14756606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2pPr>
            <a:lvl3pPr marL="1371600" lvl="2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/>
            </a:lvl3pPr>
            <a:lvl4pPr marL="1828800" lvl="3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350"/>
            </a:lvl4pPr>
            <a:lvl5pPr marL="2286000" lvl="4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5pPr>
            <a:lvl6pPr marL="2743200" lvl="5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6pPr>
            <a:lvl7pPr marL="3200400" lvl="6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7pPr>
            <a:lvl8pPr marL="3657600" lvl="7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8pPr>
            <a:lvl9pPr marL="4114800" lvl="8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35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645444" y="9825571"/>
            <a:ext cx="14544675" cy="409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645444" y="13919200"/>
            <a:ext cx="14544675" cy="25287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6722328" y="9825571"/>
            <a:ext cx="14550630" cy="4093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57200" lvl="0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1pPr>
            <a:lvl2pPr marL="914400" lvl="1" indent="-228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1"/>
            </a:lvl2pPr>
            <a:lvl3pPr marL="1371600" lvl="2" indent="-228600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1"/>
            </a:lvl3pPr>
            <a:lvl4pPr marL="1828800" lvl="3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4pPr>
            <a:lvl5pPr marL="2286000" lvl="4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5pPr>
            <a:lvl6pPr marL="2743200" lvl="5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6pPr>
            <a:lvl7pPr marL="3200400" lvl="6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7pPr>
            <a:lvl8pPr marL="3657600" lvl="7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8pPr>
            <a:lvl9pPr marL="4114800" lvl="8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1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4"/>
          </p:nvPr>
        </p:nvSpPr>
        <p:spPr>
          <a:xfrm>
            <a:off x="16722328" y="13919200"/>
            <a:ext cx="14550630" cy="25287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1pPr>
            <a:lvl2pPr marL="914400" lvl="1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2pPr>
            <a:lvl3pPr marL="1371600" lvl="2" indent="-314325" algn="l">
              <a:spcBef>
                <a:spcPts val="270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350"/>
            </a:lvl3pPr>
            <a:lvl4pPr marL="1828800" lvl="3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200"/>
            </a:lvl4pPr>
            <a:lvl5pPr marL="2286000" lvl="4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5pPr>
            <a:lvl6pPr marL="2743200" lvl="5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6pPr>
            <a:lvl7pPr marL="3200400" lvl="6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7pPr>
            <a:lvl8pPr marL="3657600" lvl="7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8pPr>
            <a:lvl9pPr marL="4114800" lvl="8" indent="-3048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20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1645444" y="1748367"/>
            <a:ext cx="10829925" cy="743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5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12870656" y="1748367"/>
            <a:ext cx="18402300" cy="3745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61950" algn="l">
              <a:spcBef>
                <a:spcPts val="42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21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500"/>
            </a:lvl4pPr>
            <a:lvl5pPr marL="2286000" lvl="4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5pPr>
            <a:lvl6pPr marL="2743200" lvl="5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6pPr>
            <a:lvl7pPr marL="3200400" lvl="6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7pPr>
            <a:lvl8pPr marL="3657600" lvl="7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8pPr>
            <a:lvl9pPr marL="4114800" lvl="8" indent="-32385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50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2"/>
          </p:nvPr>
        </p:nvSpPr>
        <p:spPr>
          <a:xfrm>
            <a:off x="1645444" y="9184217"/>
            <a:ext cx="10829925" cy="300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lvl="0" indent="-228600" algn="l">
              <a:spcBef>
                <a:spcPts val="210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1050"/>
            </a:lvl1pPr>
            <a:lvl2pPr marL="914400" lvl="1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2pPr>
            <a:lvl3pPr marL="1371600" lvl="2" indent="-228600" algn="l">
              <a:spcBef>
                <a:spcPts val="150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750"/>
            </a:lvl3pPr>
            <a:lvl4pPr marL="1828800" lvl="3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4pPr>
            <a:lvl5pPr marL="2286000" lvl="4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5pPr>
            <a:lvl6pPr marL="2743200" lvl="5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6pPr>
            <a:lvl7pPr marL="3200400" lvl="6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7pPr>
            <a:lvl8pPr marL="3657600" lvl="7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8pPr>
            <a:lvl9pPr marL="4114800" lvl="8" indent="-228600" algn="l">
              <a:spcBef>
                <a:spcPts val="135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75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DA9A9"/>
            </a:gs>
            <a:gs pos="50000">
              <a:srgbClr val="990000"/>
            </a:gs>
            <a:gs pos="100000">
              <a:srgbClr val="DDA9A9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45444" y="1756833"/>
            <a:ext cx="29627512" cy="731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645444" y="10240434"/>
            <a:ext cx="29627512" cy="2896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marR="0" lvl="0" indent="-857250" algn="l" rtl="0">
              <a:spcBef>
                <a:spcPts val="198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Char char="•"/>
              <a:defRPr sz="9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776287" algn="l" rtl="0">
              <a:spcBef>
                <a:spcPts val="1725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Char char="–"/>
              <a:defRPr sz="8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700087" algn="l" rtl="0">
              <a:spcBef>
                <a:spcPts val="1485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Char char="•"/>
              <a:defRPr sz="74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–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16454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1246644" y="39971132"/>
            <a:ext cx="104251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4300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23591044" y="39971132"/>
            <a:ext cx="7681913" cy="30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427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-5400000">
            <a:off x="-11074400" y="21945600"/>
            <a:ext cx="14274800" cy="39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5400000">
            <a:off x="29718000" y="21945600"/>
            <a:ext cx="14274800" cy="393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460500" y="44399200"/>
            <a:ext cx="29997400" cy="1447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/>
          <p:nvPr/>
        </p:nvSpPr>
        <p:spPr>
          <a:xfrm>
            <a:off x="1460500" y="44970700"/>
            <a:ext cx="16459200" cy="127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60" b="1" i="0" u="none" strike="noStrike" cap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Template ID: perceptualpewter  Size: 36x48</a:t>
            </a: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lt1"/>
            </a:gs>
            <a:gs pos="100000">
              <a:srgbClr val="C8C8C8"/>
            </a:gs>
          </a:gsLst>
          <a:lin ang="5400000" scaled="0"/>
        </a:gra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>
            <a:spLocks noGrp="1"/>
          </p:cNvSpPr>
          <p:nvPr>
            <p:ph type="title"/>
          </p:nvPr>
        </p:nvSpPr>
        <p:spPr>
          <a:xfrm>
            <a:off x="514350" y="473200"/>
            <a:ext cx="31889700" cy="4670400"/>
          </a:xfrm>
          <a:prstGeom prst="roundRect">
            <a:avLst>
              <a:gd name="adj" fmla="val 6990"/>
            </a:avLst>
          </a:prstGeom>
          <a:solidFill>
            <a:srgbClr val="2D3C50"/>
          </a:solidFill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0" i="1" u="none" strike="noStrike" cap="non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4599000" y="1032125"/>
            <a:ext cx="24701400" cy="220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spcBef>
                <a:spcPts val="1280"/>
              </a:spcBef>
              <a:spcAft>
                <a:spcPts val="0"/>
              </a:spcAft>
              <a:buNone/>
            </a:pP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Mapeando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comportamiento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económico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Redes de umbral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geográfico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y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64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modelo</a:t>
            </a:r>
            <a:r>
              <a:rPr lang="en-US" sz="64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de Yard-Sale</a:t>
            </a:r>
            <a:endParaRPr dirty="0"/>
          </a:p>
        </p:txBody>
      </p:sp>
      <p:sp>
        <p:nvSpPr>
          <p:cNvPr id="99" name="Google Shape;99;p14"/>
          <p:cNvSpPr txBox="1"/>
          <p:nvPr/>
        </p:nvSpPr>
        <p:spPr>
          <a:xfrm>
            <a:off x="2743200" y="3344100"/>
            <a:ext cx="27432000" cy="13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L. Giordano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1,2</a:t>
            </a: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M. F. Laguna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4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I. Cortés</a:t>
            </a:r>
            <a:r>
              <a:rPr lang="en-US" sz="4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4200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Instituto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Balseiro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2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CONICET - Centro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3 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Centro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32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3200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endParaRPr sz="400" baseline="30000" dirty="0"/>
          </a:p>
        </p:txBody>
      </p:sp>
      <p:sp>
        <p:nvSpPr>
          <p:cNvPr id="100" name="Google Shape;100;p14"/>
          <p:cNvSpPr/>
          <p:nvPr/>
        </p:nvSpPr>
        <p:spPr>
          <a:xfrm>
            <a:off x="869841" y="13067754"/>
            <a:ext cx="15056100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Introducción</a:t>
            </a:r>
            <a:endParaRPr/>
          </a:p>
        </p:txBody>
      </p:sp>
      <p:sp>
        <p:nvSpPr>
          <p:cNvPr id="101" name="Google Shape;101;p14"/>
          <p:cNvSpPr/>
          <p:nvPr/>
        </p:nvSpPr>
        <p:spPr>
          <a:xfrm>
            <a:off x="17068802" y="10934266"/>
            <a:ext cx="15056100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Calibrando redes con datos</a:t>
            </a:r>
            <a:endParaRPr/>
          </a:p>
        </p:txBody>
      </p:sp>
      <p:sp>
        <p:nvSpPr>
          <p:cNvPr id="102" name="Google Shape;102;p14"/>
          <p:cNvSpPr/>
          <p:nvPr/>
        </p:nvSpPr>
        <p:spPr>
          <a:xfrm>
            <a:off x="869841" y="2313991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Redes de umbral geográfico</a:t>
            </a: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17068802" y="2313991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Resultados</a:t>
            </a:r>
            <a:r>
              <a:rPr lang="en-US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</a:t>
            </a:r>
            <a:r>
              <a:rPr lang="en-US" sz="36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Modelo</a:t>
            </a:r>
            <a:r>
              <a:rPr lang="en-US" sz="3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de Yard-Sale</a:t>
            </a:r>
            <a:endParaRPr dirty="0"/>
          </a:p>
        </p:txBody>
      </p:sp>
      <p:sp>
        <p:nvSpPr>
          <p:cNvPr id="104" name="Google Shape;104;p14"/>
          <p:cNvSpPr/>
          <p:nvPr/>
        </p:nvSpPr>
        <p:spPr>
          <a:xfrm>
            <a:off x="17068800" y="38287108"/>
            <a:ext cx="15055959" cy="914400"/>
          </a:xfrm>
          <a:prstGeom prst="roundRect">
            <a:avLst>
              <a:gd name="adj" fmla="val 16667"/>
            </a:avLst>
          </a:prstGeom>
          <a:solidFill>
            <a:srgbClr val="E64B3C"/>
          </a:solidFill>
          <a:ln>
            <a:noFill/>
          </a:ln>
        </p:spPr>
        <p:txBody>
          <a:bodyPr spcFirstLastPara="1" wrap="square" lIns="102850" tIns="51425" rIns="102850" bIns="514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Bibliografía</a:t>
            </a:r>
            <a:endParaRPr/>
          </a:p>
        </p:txBody>
      </p:sp>
      <p:sp>
        <p:nvSpPr>
          <p:cNvPr id="105" name="Google Shape;105;p14"/>
          <p:cNvSpPr txBox="1"/>
          <p:nvPr/>
        </p:nvSpPr>
        <p:spPr>
          <a:xfrm>
            <a:off x="17068800" y="39400144"/>
            <a:ext cx="15056100" cy="11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spAutoFit/>
          </a:bodyPr>
          <a:lstStyle/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Masuda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FAO dataset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marR="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-"/>
            </a:pP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6" name="Google Shape;106;p14"/>
          <p:cNvSpPr txBox="1"/>
          <p:nvPr/>
        </p:nvSpPr>
        <p:spPr>
          <a:xfrm>
            <a:off x="869843" y="14215393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Motivación de estudiar sistemas econofísicos embebidos en redes</a:t>
            </a:r>
            <a:endParaRPr sz="24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Cómo modelar la incidencia de la distribución espacial? Mediante redes geográficas</a:t>
            </a:r>
            <a:endParaRPr/>
          </a:p>
        </p:txBody>
      </p:sp>
      <p:sp>
        <p:nvSpPr>
          <p:cNvPr id="107" name="Google Shape;107;p14"/>
          <p:cNvSpPr txBox="1"/>
          <p:nvPr/>
        </p:nvSpPr>
        <p:spPr>
          <a:xfrm>
            <a:off x="869841" y="24243066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Definición, tipos de red</a:t>
            </a:r>
            <a:endParaRPr sz="240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Figura redes para distinto umbral</a:t>
            </a:r>
            <a:endParaRPr/>
          </a:p>
        </p:txBody>
      </p:sp>
      <p:sp>
        <p:nvSpPr>
          <p:cNvPr id="108" name="Google Shape;108;p14"/>
          <p:cNvSpPr txBox="1"/>
          <p:nvPr/>
        </p:nvSpPr>
        <p:spPr>
          <a:xfrm>
            <a:off x="17068800" y="12301243"/>
            <a:ext cx="15056100" cy="8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red de soja y red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fiteada</a:t>
            </a:r>
            <a:endParaRPr sz="2400" dirty="0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Histogramas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Grado, Clustering y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Asortatividad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(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definirla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)</a:t>
            </a:r>
            <a:endParaRPr dirty="0"/>
          </a:p>
        </p:txBody>
      </p:sp>
      <p:sp>
        <p:nvSpPr>
          <p:cNvPr id="109" name="Google Shape;109;p14"/>
          <p:cNvSpPr txBox="1"/>
          <p:nvPr/>
        </p:nvSpPr>
        <p:spPr>
          <a:xfrm>
            <a:off x="17068802" y="24268536"/>
            <a:ext cx="15056100" cy="830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Modelo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de YS</a:t>
            </a:r>
            <a:endParaRPr sz="2800" dirty="0">
              <a:solidFill>
                <a:schemeClr val="dk1"/>
              </a:solidFill>
              <a:latin typeface="Calibri" panose="020F0502020204030204" pitchFamily="34" charset="0"/>
              <a:ea typeface="Open Sans"/>
              <a:cs typeface="Calibri" panose="020F0502020204030204" pitchFamily="34" charset="0"/>
              <a:sym typeface="Open San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-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Figura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gini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final (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comparando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otras</a:t>
            </a:r>
            <a:r>
              <a:rPr lang="en-US" sz="2400" dirty="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 redes)</a:t>
            </a:r>
            <a:endParaRPr dirty="0"/>
          </a:p>
        </p:txBody>
      </p:sp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8981588" y="1388051"/>
            <a:ext cx="3143162" cy="2840700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1" name="Google Shape;111;p14" descr="Logo-Conice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69849" y="1706797"/>
            <a:ext cx="3909387" cy="220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514200" y="5600700"/>
            <a:ext cx="31889700" cy="3885900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1669F8FE-6AB6-4636-A79A-7199B31D12B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l="10649" t="11384" r="8102" b="11280"/>
          <a:stretch/>
        </p:blipFill>
        <p:spPr>
          <a:xfrm>
            <a:off x="2292216" y="26954871"/>
            <a:ext cx="12211207" cy="3874290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6E743E3E-B47F-4E6A-91C2-0A0E0EA981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7238134" y="18680507"/>
            <a:ext cx="13722170" cy="3430542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5CD9F485-6F21-4219-9C30-E3F282CD8340}"/>
              </a:ext>
            </a:extLst>
          </p:cNvPr>
          <p:cNvGrpSpPr/>
          <p:nvPr/>
        </p:nvGrpSpPr>
        <p:grpSpPr>
          <a:xfrm>
            <a:off x="17260766" y="14294211"/>
            <a:ext cx="13699538" cy="3829051"/>
            <a:chOff x="14942137" y="13991849"/>
            <a:chExt cx="13699538" cy="3829051"/>
          </a:xfrm>
        </p:grpSpPr>
        <p:pic>
          <p:nvPicPr>
            <p:cNvPr id="15" name="Graphic 14">
              <a:extLst>
                <a:ext uri="{FF2B5EF4-FFF2-40B4-BE49-F238E27FC236}">
                  <a16:creationId xmlns:a16="http://schemas.microsoft.com/office/drawing/2014/main" id="{CFFABE8C-83CD-4180-BEA7-2212A2EEAD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 l="12636" t="21437" r="10131" b="20239"/>
            <a:stretch/>
          </p:blipFill>
          <p:spPr>
            <a:xfrm>
              <a:off x="21888450" y="13991850"/>
              <a:ext cx="6753225" cy="3829050"/>
            </a:xfrm>
            <a:prstGeom prst="rect">
              <a:avLst/>
            </a:prstGeom>
          </p:spPr>
        </p:pic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FDEEE2B5-EFE1-491B-B732-6693A9C02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 l="12378" t="22801" r="10098" b="20282"/>
            <a:stretch/>
          </p:blipFill>
          <p:spPr>
            <a:xfrm>
              <a:off x="14942137" y="13991849"/>
              <a:ext cx="6946311" cy="3829049"/>
            </a:xfrm>
            <a:prstGeom prst="rect">
              <a:avLst/>
            </a:prstGeom>
          </p:spPr>
        </p:pic>
      </p:grpSp>
      <p:pic>
        <p:nvPicPr>
          <p:cNvPr id="20" name="Graphic 19">
            <a:extLst>
              <a:ext uri="{FF2B5EF4-FFF2-40B4-BE49-F238E27FC236}">
                <a16:creationId xmlns:a16="http://schemas.microsoft.com/office/drawing/2014/main" id="{782048DE-DCC2-44FE-9AE7-4F63D51ED762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rcRect t="8338" r="6831" b="216"/>
          <a:stretch/>
        </p:blipFill>
        <p:spPr>
          <a:xfrm>
            <a:off x="21649301" y="26521762"/>
            <a:ext cx="3953899" cy="302266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Pushpin">
      <a:dk1>
        <a:srgbClr val="000000"/>
      </a:dk1>
      <a:lt1>
        <a:srgbClr val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125</Words>
  <Application>Microsoft Office PowerPoint</Application>
  <PresentationFormat>Custom</PresentationFormat>
  <Paragraphs>19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Open Sans</vt:lpstr>
      <vt:lpstr>Calibri</vt:lpstr>
      <vt:lpstr>Nunito</vt:lpstr>
      <vt:lpstr>Arial</vt:lpstr>
      <vt:lpstr>Default Design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Lautaro</cp:lastModifiedBy>
  <cp:revision>12</cp:revision>
  <dcterms:modified xsi:type="dcterms:W3CDTF">2024-05-02T20:28:25Z</dcterms:modified>
</cp:coreProperties>
</file>